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79" r:id="rId6"/>
    <p:sldId id="260" r:id="rId7"/>
    <p:sldId id="261" r:id="rId8"/>
    <p:sldId id="262" r:id="rId9"/>
    <p:sldId id="269" r:id="rId10"/>
    <p:sldId id="268" r:id="rId11"/>
    <p:sldId id="270" r:id="rId12"/>
    <p:sldId id="266" r:id="rId13"/>
    <p:sldId id="267" r:id="rId14"/>
    <p:sldId id="264" r:id="rId15"/>
    <p:sldId id="272" r:id="rId16"/>
    <p:sldId id="276" r:id="rId17"/>
    <p:sldId id="273" r:id="rId18"/>
    <p:sldId id="277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BE49"/>
    <a:srgbClr val="7C60C6"/>
    <a:srgbClr val="D58C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1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62FC2-2CCF-4427-8DDA-D62EF3FB8015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3949-94EA-42C7-8AD6-534907095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87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62FC2-2CCF-4427-8DDA-D62EF3FB8015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3949-94EA-42C7-8AD6-534907095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24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62FC2-2CCF-4427-8DDA-D62EF3FB8015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3949-94EA-42C7-8AD6-534907095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72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62FC2-2CCF-4427-8DDA-D62EF3FB8015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3949-94EA-42C7-8AD6-534907095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41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62FC2-2CCF-4427-8DDA-D62EF3FB8015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3949-94EA-42C7-8AD6-534907095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6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62FC2-2CCF-4427-8DDA-D62EF3FB8015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3949-94EA-42C7-8AD6-534907095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8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62FC2-2CCF-4427-8DDA-D62EF3FB8015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3949-94EA-42C7-8AD6-534907095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94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62FC2-2CCF-4427-8DDA-D62EF3FB8015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3949-94EA-42C7-8AD6-534907095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3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62FC2-2CCF-4427-8DDA-D62EF3FB8015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3949-94EA-42C7-8AD6-534907095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87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62FC2-2CCF-4427-8DDA-D62EF3FB8015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3949-94EA-42C7-8AD6-534907095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61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62FC2-2CCF-4427-8DDA-D62EF3FB8015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3949-94EA-42C7-8AD6-534907095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86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62FC2-2CCF-4427-8DDA-D62EF3FB8015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03949-94EA-42C7-8AD6-534907095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2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Dreaming in Taglish?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4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do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It’s natural </a:t>
            </a:r>
          </a:p>
          <a:p>
            <a:pPr marL="0" indent="0">
              <a:buNone/>
            </a:pPr>
            <a:endParaRPr lang="en-US" i="1" dirty="0" smtClean="0"/>
          </a:p>
          <a:p>
            <a:r>
              <a:rPr lang="en-US" dirty="0" smtClean="0"/>
              <a:t>What makes bi/multi-</a:t>
            </a:r>
            <a:r>
              <a:rPr lang="en-US" dirty="0" err="1" smtClean="0"/>
              <a:t>lingualism</a:t>
            </a:r>
            <a:r>
              <a:rPr lang="en-US" dirty="0" smtClean="0"/>
              <a:t> good for our brains is that we’re constantly exercising </a:t>
            </a:r>
            <a:r>
              <a:rPr lang="en-US" i="1" dirty="0" smtClean="0"/>
              <a:t>executive control</a:t>
            </a:r>
            <a:r>
              <a:rPr lang="en-US" dirty="0" smtClean="0"/>
              <a:t> to make sure the right language comes out (e.g., Judith Kroll)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163" y="3738199"/>
            <a:ext cx="762000" cy="723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6" name="Straight Arrow Connector 5"/>
          <p:cNvCxnSpPr/>
          <p:nvPr/>
        </p:nvCxnSpPr>
        <p:spPr>
          <a:xfrm flipH="1">
            <a:off x="5770605" y="4683211"/>
            <a:ext cx="1754660" cy="8155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957884" y="4835611"/>
            <a:ext cx="719781" cy="6631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992763" y="4818148"/>
            <a:ext cx="304800" cy="6806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145163" y="4698979"/>
            <a:ext cx="2086232" cy="7997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16378" y="5621337"/>
            <a:ext cx="514865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cat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7662" y="5705216"/>
            <a:ext cx="696095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pusa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45163" y="5676382"/>
            <a:ext cx="801129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gato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97529" y="5620350"/>
            <a:ext cx="514865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chemeClr val="bg1"/>
                </a:solidFill>
              </a:rPr>
              <a:t>猫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233604" y="5483459"/>
            <a:ext cx="5571861" cy="728934"/>
            <a:chOff x="5233604" y="5483459"/>
            <a:chExt cx="5571861" cy="728934"/>
          </a:xfrm>
        </p:grpSpPr>
        <p:cxnSp>
          <p:nvCxnSpPr>
            <p:cNvPr id="18" name="Straight Connector 17"/>
            <p:cNvCxnSpPr>
              <a:endCxn id="3" idx="2"/>
            </p:cNvCxnSpPr>
            <p:nvPr/>
          </p:nvCxnSpPr>
          <p:spPr>
            <a:xfrm>
              <a:off x="5251622" y="5498757"/>
              <a:ext cx="844378" cy="67820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5233604" y="5521945"/>
              <a:ext cx="844378" cy="67820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8089556" y="5483459"/>
              <a:ext cx="844378" cy="67820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9932772" y="5510351"/>
              <a:ext cx="844378" cy="67820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9961087" y="5534187"/>
              <a:ext cx="844378" cy="67820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8075657" y="5521945"/>
              <a:ext cx="844378" cy="67820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284205" y="6212393"/>
            <a:ext cx="4201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Wikimedia commons:</a:t>
            </a:r>
            <a:r>
              <a:rPr lang="en-US" b="1" dirty="0" smtClean="0"/>
              <a:t> Cat </a:t>
            </a:r>
            <a:r>
              <a:rPr lang="en-US" b="1" dirty="0" err="1" smtClean="0"/>
              <a:t>silhouette.svg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60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do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It’s natural </a:t>
            </a:r>
          </a:p>
          <a:p>
            <a:pPr marL="0" indent="0">
              <a:buNone/>
            </a:pPr>
            <a:endParaRPr lang="en-US" i="1" dirty="0" smtClean="0"/>
          </a:p>
          <a:p>
            <a:r>
              <a:rPr lang="en-US" dirty="0" smtClean="0"/>
              <a:t>W</a:t>
            </a:r>
            <a:r>
              <a:rPr lang="en-US" altLang="ja-JP" dirty="0" smtClean="0"/>
              <a:t>hen</a:t>
            </a:r>
            <a:r>
              <a:rPr lang="ja-JP" altLang="en-US" dirty="0" smtClean="0"/>
              <a:t> </a:t>
            </a:r>
            <a:r>
              <a:rPr lang="en-US" altLang="ja-JP" dirty="0" smtClean="0"/>
              <a:t>we</a:t>
            </a:r>
            <a:r>
              <a:rPr lang="ja-JP" altLang="en-US" dirty="0" smtClean="0"/>
              <a:t> </a:t>
            </a:r>
            <a:r>
              <a:rPr lang="en-US" altLang="ja-JP" dirty="0" smtClean="0"/>
              <a:t>know we’re among friends who speak the same languages, we can relax a little and not worry so much about what language comes out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279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do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Can code-switching be more inclusive/accessible?</a:t>
            </a:r>
          </a:p>
          <a:p>
            <a:r>
              <a:rPr lang="en-US" dirty="0" smtClean="0"/>
              <a:t>Provides a safety valve for speakers who aren’t fully proficient</a:t>
            </a:r>
          </a:p>
          <a:p>
            <a:pPr marL="457200" lvl="1" indent="0">
              <a:buNone/>
            </a:pPr>
            <a:r>
              <a:rPr lang="en-US" dirty="0" err="1" smtClean="0">
                <a:solidFill>
                  <a:schemeClr val="accent2"/>
                </a:solidFill>
              </a:rPr>
              <a:t>Nakalimutan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ko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ang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kasi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lahat</a:t>
            </a:r>
            <a:r>
              <a:rPr lang="en-US" dirty="0" smtClean="0">
                <a:solidFill>
                  <a:schemeClr val="accent2"/>
                </a:solidFill>
              </a:rPr>
              <a:t> ng </a:t>
            </a:r>
            <a:r>
              <a:rPr lang="en-US" dirty="0" err="1" smtClean="0">
                <a:solidFill>
                  <a:schemeClr val="accent2"/>
                </a:solidFill>
              </a:rPr>
              <a:t>mga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/>
                </a:solidFill>
              </a:rPr>
              <a:t>conjugation rules</a:t>
            </a:r>
          </a:p>
          <a:p>
            <a:r>
              <a:rPr lang="en-US" dirty="0" smtClean="0"/>
              <a:t>But also demands that listeners understand both languages</a:t>
            </a:r>
          </a:p>
        </p:txBody>
      </p:sp>
    </p:spTree>
    <p:extLst>
      <p:ext uri="{BB962C8B-B14F-4D97-AF65-F5344CB8AC3E}">
        <p14:creationId xmlns:p14="http://schemas.microsoft.com/office/powerpoint/2010/main" val="412543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linguistics of code-switching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Poplack’s</a:t>
            </a:r>
            <a:r>
              <a:rPr lang="en-US" dirty="0" smtClean="0"/>
              <a:t> biggest observation</a:t>
            </a:r>
          </a:p>
          <a:p>
            <a:pPr marL="457200" lvl="1" indent="0">
              <a:buNone/>
            </a:pPr>
            <a:r>
              <a:rPr lang="en-US" dirty="0" smtClean="0"/>
              <a:t>Switches tend to occur at positions where the two language’s structures are equivalent</a:t>
            </a:r>
          </a:p>
          <a:p>
            <a:pPr lvl="1"/>
            <a:endParaRPr lang="en-US" dirty="0"/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Eat now                           or else   you will not get fat</a:t>
            </a:r>
          </a:p>
          <a:p>
            <a:pPr lvl="1"/>
            <a:endParaRPr lang="en-US" dirty="0" smtClean="0">
              <a:solidFill>
                <a:schemeClr val="accent5"/>
              </a:solidFill>
            </a:endParaRPr>
          </a:p>
          <a:p>
            <a:pPr lvl="1"/>
            <a:r>
              <a:rPr lang="en-US" dirty="0" err="1">
                <a:solidFill>
                  <a:schemeClr val="accent2"/>
                </a:solidFill>
              </a:rPr>
              <a:t>Kumain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ka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na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ngayon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  </a:t>
            </a:r>
            <a:r>
              <a:rPr lang="en-US" dirty="0" err="1" smtClean="0">
                <a:solidFill>
                  <a:schemeClr val="accent2"/>
                </a:solidFill>
              </a:rPr>
              <a:t>kundi</a:t>
            </a:r>
            <a:r>
              <a:rPr lang="en-US" dirty="0" smtClean="0">
                <a:solidFill>
                  <a:schemeClr val="accent2"/>
                </a:solidFill>
              </a:rPr>
              <a:t>      </a:t>
            </a:r>
            <a:r>
              <a:rPr lang="en-US" dirty="0" err="1" smtClean="0">
                <a:solidFill>
                  <a:schemeClr val="accent2"/>
                </a:solidFill>
              </a:rPr>
              <a:t>hindi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ka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tataba</a:t>
            </a:r>
            <a:endParaRPr lang="en-US" dirty="0" smtClean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Eat </a:t>
            </a:r>
            <a:r>
              <a:rPr lang="en-US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now   or </a:t>
            </a:r>
            <a:r>
              <a:rPr lang="en-US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else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  </a:t>
            </a:r>
            <a:r>
              <a:rPr lang="en-US" dirty="0" err="1" smtClean="0">
                <a:solidFill>
                  <a:schemeClr val="accent2"/>
                </a:solidFill>
                <a:sym typeface="Wingdings" panose="05000000000000000000" pitchFamily="2" charset="2"/>
              </a:rPr>
              <a:t>hindi</a:t>
            </a:r>
            <a:r>
              <a:rPr lang="en-US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sym typeface="Wingdings" panose="05000000000000000000" pitchFamily="2" charset="2"/>
              </a:rPr>
              <a:t>ka</a:t>
            </a:r>
            <a:r>
              <a:rPr lang="en-US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sym typeface="Wingdings" panose="05000000000000000000" pitchFamily="2" charset="2"/>
              </a:rPr>
              <a:t>tataba</a:t>
            </a:r>
            <a:endParaRPr lang="en-US" dirty="0" smtClean="0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US" dirty="0" smtClean="0"/>
              <a:t>BAD: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Eat now </a:t>
            </a:r>
            <a:r>
              <a:rPr lang="en-US" dirty="0" smtClean="0">
                <a:solidFill>
                  <a:schemeClr val="accent6"/>
                </a:solidFill>
              </a:rPr>
              <a:t>  or </a:t>
            </a:r>
            <a:r>
              <a:rPr lang="en-US" dirty="0" smtClean="0">
                <a:solidFill>
                  <a:schemeClr val="accent6"/>
                </a:solidFill>
              </a:rPr>
              <a:t>else </a:t>
            </a:r>
            <a:r>
              <a:rPr lang="en-US" dirty="0" smtClean="0">
                <a:solidFill>
                  <a:schemeClr val="accent6"/>
                </a:solidFill>
              </a:rPr>
              <a:t>  not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ka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tataba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sz="3200" dirty="0" smtClean="0"/>
              <a:t>Code-switching isn’t chaotic or random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35081" y="3353548"/>
            <a:ext cx="3039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examples from Wikipedia entry for Taglish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324865" y="3262184"/>
            <a:ext cx="0" cy="13221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91665" y="3262184"/>
            <a:ext cx="8238" cy="13221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754659" y="3756454"/>
            <a:ext cx="86498" cy="4324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202961" y="3783636"/>
            <a:ext cx="314067" cy="467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005253" y="3783636"/>
            <a:ext cx="133349" cy="4176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252520" y="3756454"/>
            <a:ext cx="429398" cy="4448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19118" y="3783636"/>
            <a:ext cx="616807" cy="4324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848867" y="3783636"/>
            <a:ext cx="807307" cy="4053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870622" y="3783636"/>
            <a:ext cx="172996" cy="4176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86416" y="3783636"/>
            <a:ext cx="86498" cy="4324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266433" y="3770044"/>
            <a:ext cx="729822" cy="4460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354991" y="3756453"/>
            <a:ext cx="1282529" cy="4596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910932" y="4656665"/>
            <a:ext cx="1602" cy="2551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929563" y="4651477"/>
            <a:ext cx="1602" cy="2551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156465" y="5039566"/>
            <a:ext cx="1602" cy="2551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185165" y="5039565"/>
            <a:ext cx="1602" cy="2551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98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Franglais = </a:t>
            </a:r>
            <a:r>
              <a:rPr lang="en-US" dirty="0" err="1"/>
              <a:t>f</a:t>
            </a:r>
            <a:r>
              <a:rPr lang="en-US" dirty="0" err="1" smtClean="0"/>
              <a:t>rançais</a:t>
            </a:r>
            <a:r>
              <a:rPr lang="en-US" dirty="0" smtClean="0"/>
              <a:t> + </a:t>
            </a:r>
            <a:r>
              <a:rPr lang="en-US" dirty="0" err="1"/>
              <a:t>a</a:t>
            </a:r>
            <a:r>
              <a:rPr lang="en-US" dirty="0" err="1" smtClean="0"/>
              <a:t>nglais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633" y="1690688"/>
            <a:ext cx="5016843" cy="47624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Franglais is endemic to my hometown, Montreal</a:t>
            </a:r>
          </a:p>
          <a:p>
            <a:pPr lvl="1"/>
            <a:r>
              <a:rPr lang="en-US" dirty="0" smtClean="0"/>
              <a:t>French-speaking city</a:t>
            </a:r>
          </a:p>
          <a:p>
            <a:pPr lvl="2"/>
            <a:r>
              <a:rPr lang="en-US" dirty="0" smtClean="0"/>
              <a:t>65% mother tongue, 90% can speak</a:t>
            </a:r>
          </a:p>
          <a:p>
            <a:pPr lvl="1"/>
            <a:r>
              <a:rPr lang="en-US" dirty="0" smtClean="0"/>
              <a:t>with a big English-speaking minority</a:t>
            </a:r>
          </a:p>
          <a:p>
            <a:pPr lvl="2"/>
            <a:r>
              <a:rPr lang="en-US" dirty="0" smtClean="0"/>
              <a:t>10% mother tongue, 60% can speak </a:t>
            </a:r>
          </a:p>
          <a:p>
            <a:pPr marL="457200" lvl="1" indent="0">
              <a:buNone/>
            </a:pPr>
            <a:r>
              <a:rPr lang="en-US" sz="1800" dirty="0" smtClean="0"/>
              <a:t>[approximate data from 2016 census]</a:t>
            </a:r>
          </a:p>
          <a:p>
            <a:pPr lvl="1"/>
            <a:endParaRPr lang="en-US" sz="1800" dirty="0"/>
          </a:p>
          <a:p>
            <a:r>
              <a:rPr lang="en-US" dirty="0" smtClean="0"/>
              <a:t>A Franglais example I spotted on an apartment door years ago but neglected to take a picture of: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204" y="1953490"/>
            <a:ext cx="5999596" cy="44996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88443" y="6151132"/>
            <a:ext cx="3781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http://www.vagabondish.com/sign-la-doorbell-is-fuckee-montreal/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06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Franglais: it’s no Taglish!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Franglais tends to be very limited (examples from Shana </a:t>
            </a:r>
            <a:r>
              <a:rPr lang="en-US" dirty="0" err="1" smtClean="0"/>
              <a:t>Poplack</a:t>
            </a:r>
            <a:r>
              <a:rPr lang="en-US" dirty="0" smtClean="0"/>
              <a:t> chapter cited earlier):</a:t>
            </a:r>
          </a:p>
          <a:p>
            <a:pPr lvl="1"/>
            <a:r>
              <a:rPr lang="en-US" i="1" dirty="0" smtClean="0"/>
              <a:t>mot </a:t>
            </a:r>
            <a:r>
              <a:rPr lang="en-US" i="1" dirty="0" err="1" smtClean="0"/>
              <a:t>juste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accent4"/>
                </a:solidFill>
              </a:rPr>
              <a:t>Je </a:t>
            </a:r>
            <a:r>
              <a:rPr lang="en-US" dirty="0" err="1" smtClean="0">
                <a:solidFill>
                  <a:schemeClr val="accent4"/>
                </a:solidFill>
              </a:rPr>
              <a:t>veux</a:t>
            </a:r>
            <a:r>
              <a:rPr lang="en-US" dirty="0" smtClean="0">
                <a:solidFill>
                  <a:schemeClr val="accent4"/>
                </a:solidFill>
              </a:rPr>
              <a:t> pas </a:t>
            </a:r>
            <a:r>
              <a:rPr lang="en-US" dirty="0" err="1" smtClean="0">
                <a:solidFill>
                  <a:schemeClr val="accent4"/>
                </a:solidFill>
              </a:rPr>
              <a:t>avoir</a:t>
            </a:r>
            <a:r>
              <a:rPr lang="en-US" dirty="0" smtClean="0">
                <a:solidFill>
                  <a:schemeClr val="accent4"/>
                </a:solidFill>
              </a:rPr>
              <a:t> des</a:t>
            </a:r>
            <a:r>
              <a:rPr lang="en-US" dirty="0" smtClean="0">
                <a:solidFill>
                  <a:schemeClr val="accent6"/>
                </a:solidFill>
              </a:rPr>
              <a:t> dishpan hands</a:t>
            </a:r>
          </a:p>
          <a:p>
            <a:pPr lvl="1"/>
            <a:r>
              <a:rPr lang="en-US" i="1" dirty="0" smtClean="0"/>
              <a:t>explaining</a:t>
            </a:r>
            <a:r>
              <a:rPr lang="en-US" dirty="0" smtClean="0"/>
              <a:t>: </a:t>
            </a:r>
            <a:r>
              <a:rPr lang="en-US" dirty="0" err="1" smtClean="0">
                <a:solidFill>
                  <a:schemeClr val="accent4"/>
                </a:solidFill>
              </a:rPr>
              <a:t>J’ai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en-US" dirty="0" err="1" smtClean="0">
                <a:solidFill>
                  <a:schemeClr val="accent4"/>
                </a:solidFill>
              </a:rPr>
              <a:t>acheté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 err="1" smtClean="0">
                <a:solidFill>
                  <a:schemeClr val="accent4"/>
                </a:solidFill>
              </a:rPr>
              <a:t>une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en-US" dirty="0" err="1" smtClean="0">
                <a:solidFill>
                  <a:schemeClr val="accent4"/>
                </a:solidFill>
              </a:rPr>
              <a:t>roulotte</a:t>
            </a:r>
            <a:r>
              <a:rPr lang="en-US" dirty="0" smtClean="0">
                <a:solidFill>
                  <a:schemeClr val="accent4"/>
                </a:solidFill>
              </a:rPr>
              <a:t>, un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/>
                </a:solidFill>
              </a:rPr>
              <a:t>mobile home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accent4"/>
                </a:solidFill>
              </a:rPr>
              <a:t>là</a:t>
            </a:r>
            <a:r>
              <a:rPr lang="en-US" dirty="0" smtClean="0">
                <a:solidFill>
                  <a:schemeClr val="accent4"/>
                </a:solidFill>
              </a:rPr>
              <a:t>, </a:t>
            </a:r>
            <a:r>
              <a:rPr lang="en-US" dirty="0" err="1" smtClean="0">
                <a:solidFill>
                  <a:schemeClr val="accent4"/>
                </a:solidFill>
              </a:rPr>
              <a:t>une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en-US" dirty="0" err="1" smtClean="0">
                <a:solidFill>
                  <a:schemeClr val="accent4"/>
                </a:solidFill>
              </a:rPr>
              <a:t>maison</a:t>
            </a:r>
            <a:r>
              <a:rPr lang="en-US" dirty="0" smtClean="0">
                <a:solidFill>
                  <a:schemeClr val="accent4"/>
                </a:solidFill>
              </a:rPr>
              <a:t> mobile</a:t>
            </a:r>
          </a:p>
          <a:p>
            <a:pPr lvl="1"/>
            <a:r>
              <a:rPr lang="en-US" i="1" dirty="0" smtClean="0"/>
              <a:t>quoting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accent4"/>
                </a:solidFill>
              </a:rPr>
              <a:t>Je </a:t>
            </a:r>
            <a:r>
              <a:rPr lang="en-US" dirty="0" err="1" smtClean="0">
                <a:solidFill>
                  <a:schemeClr val="accent4"/>
                </a:solidFill>
              </a:rPr>
              <a:t>m’adresse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en-US" dirty="0" err="1" smtClean="0">
                <a:solidFill>
                  <a:schemeClr val="accent4"/>
                </a:solidFill>
              </a:rPr>
              <a:t>en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en-US" dirty="0" err="1" smtClean="0">
                <a:solidFill>
                  <a:schemeClr val="accent4"/>
                </a:solidFill>
              </a:rPr>
              <a:t>français</a:t>
            </a:r>
            <a:r>
              <a:rPr lang="en-US" dirty="0" smtClean="0">
                <a:solidFill>
                  <a:schemeClr val="accent4"/>
                </a:solidFill>
              </a:rPr>
              <a:t>, </a:t>
            </a:r>
            <a:r>
              <a:rPr lang="en-US" dirty="0" err="1" smtClean="0">
                <a:solidFill>
                  <a:schemeClr val="accent4"/>
                </a:solidFill>
              </a:rPr>
              <a:t>pis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en-US" dirty="0" err="1" smtClean="0">
                <a:solidFill>
                  <a:schemeClr val="accent4"/>
                </a:solidFill>
              </a:rPr>
              <a:t>s’il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en-US" dirty="0" err="1" smtClean="0">
                <a:solidFill>
                  <a:schemeClr val="accent4"/>
                </a:solidFill>
              </a:rPr>
              <a:t>dit</a:t>
            </a:r>
            <a:r>
              <a:rPr lang="en-US" dirty="0"/>
              <a:t> </a:t>
            </a:r>
            <a:r>
              <a:rPr lang="en-US" dirty="0" smtClean="0">
                <a:solidFill>
                  <a:schemeClr val="accent6"/>
                </a:solidFill>
              </a:rPr>
              <a:t>“I’m sorry,”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4"/>
                </a:solidFill>
              </a:rPr>
              <a:t>ben </a:t>
            </a:r>
            <a:r>
              <a:rPr lang="en-US" dirty="0" err="1" smtClean="0">
                <a:solidFill>
                  <a:schemeClr val="accent4"/>
                </a:solidFill>
              </a:rPr>
              <a:t>là</a:t>
            </a:r>
            <a:r>
              <a:rPr lang="en-US" dirty="0" smtClean="0">
                <a:solidFill>
                  <a:schemeClr val="accent4"/>
                </a:solidFill>
              </a:rPr>
              <a:t> je recommence </a:t>
            </a:r>
            <a:r>
              <a:rPr lang="en-US" dirty="0" err="1" smtClean="0">
                <a:solidFill>
                  <a:schemeClr val="accent4"/>
                </a:solidFill>
              </a:rPr>
              <a:t>en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en-US" dirty="0" err="1" smtClean="0">
                <a:solidFill>
                  <a:schemeClr val="accent4"/>
                </a:solidFill>
              </a:rPr>
              <a:t>anglais</a:t>
            </a:r>
            <a:endParaRPr lang="en-US" dirty="0" smtClean="0">
              <a:solidFill>
                <a:schemeClr val="accent4"/>
              </a:solidFill>
            </a:endParaRPr>
          </a:p>
          <a:p>
            <a:pPr lvl="1"/>
            <a:r>
              <a:rPr lang="en-US" i="1" dirty="0" smtClean="0"/>
              <a:t>using English, but with overt signal</a:t>
            </a:r>
            <a:r>
              <a:rPr lang="en-US" dirty="0" smtClean="0"/>
              <a:t>: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en-US" dirty="0" err="1" smtClean="0">
                <a:solidFill>
                  <a:schemeClr val="accent4"/>
                </a:solidFill>
              </a:rPr>
              <a:t>Mais</a:t>
            </a:r>
            <a:r>
              <a:rPr lang="en-US" dirty="0" smtClean="0">
                <a:solidFill>
                  <a:schemeClr val="accent4"/>
                </a:solidFill>
              </a:rPr>
              <a:t> je </a:t>
            </a:r>
            <a:r>
              <a:rPr lang="en-US" dirty="0" err="1" smtClean="0">
                <a:solidFill>
                  <a:schemeClr val="accent4"/>
                </a:solidFill>
              </a:rPr>
              <a:t>te</a:t>
            </a:r>
            <a:r>
              <a:rPr lang="en-US" dirty="0" smtClean="0">
                <a:solidFill>
                  <a:schemeClr val="accent4"/>
                </a:solidFill>
              </a:rPr>
              <a:t> gage par </a:t>
            </a:r>
            <a:r>
              <a:rPr lang="en-US" dirty="0" err="1" smtClean="0">
                <a:solidFill>
                  <a:schemeClr val="accent4"/>
                </a:solidFill>
              </a:rPr>
              <a:t>exemple</a:t>
            </a:r>
            <a:r>
              <a:rPr lang="en-US" dirty="0" smtClean="0">
                <a:solidFill>
                  <a:schemeClr val="accent4"/>
                </a:solidFill>
              </a:rPr>
              <a:t> que … excuse mon </a:t>
            </a:r>
            <a:r>
              <a:rPr lang="en-US" dirty="0" err="1" smtClean="0">
                <a:solidFill>
                  <a:schemeClr val="accent4"/>
                </a:solidFill>
              </a:rPr>
              <a:t>anglais</a:t>
            </a:r>
            <a:r>
              <a:rPr lang="en-US" dirty="0" smtClean="0">
                <a:solidFill>
                  <a:schemeClr val="accent4"/>
                </a:solidFill>
              </a:rPr>
              <a:t>, </a:t>
            </a:r>
            <a:r>
              <a:rPr lang="en-US" dirty="0" err="1" smtClean="0">
                <a:solidFill>
                  <a:schemeClr val="accent4"/>
                </a:solidFill>
              </a:rPr>
              <a:t>mais</a:t>
            </a:r>
            <a:r>
              <a:rPr lang="en-US" dirty="0" smtClean="0">
                <a:solidFill>
                  <a:schemeClr val="accent4"/>
                </a:solidFill>
              </a:rPr>
              <a:t> les </a:t>
            </a:r>
            <a:r>
              <a:rPr lang="en-US" dirty="0" smtClean="0">
                <a:solidFill>
                  <a:schemeClr val="accent6"/>
                </a:solidFill>
              </a:rPr>
              <a:t>odds </a:t>
            </a:r>
            <a:r>
              <a:rPr lang="en-US" dirty="0" err="1" smtClean="0">
                <a:solidFill>
                  <a:schemeClr val="accent4"/>
                </a:solidFill>
              </a:rPr>
              <a:t>sont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en-US" dirty="0" err="1" smtClean="0">
                <a:solidFill>
                  <a:schemeClr val="accent4"/>
                </a:solidFill>
              </a:rPr>
              <a:t>là</a:t>
            </a:r>
            <a:endParaRPr lang="en-US" dirty="0" smtClean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54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5" t="22452" r="7928" b="5956"/>
          <a:stretch/>
        </p:blipFill>
        <p:spPr>
          <a:xfrm rot="5400000">
            <a:off x="2720052" y="998651"/>
            <a:ext cx="6303962" cy="50364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48" y="1624805"/>
            <a:ext cx="2762250" cy="47529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34168" y="2248930"/>
            <a:ext cx="2619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Even in a genre novel, use of English is limited and often italicized</a:t>
            </a:r>
            <a:endParaRPr lang="en-US" sz="2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3587579" y="457200"/>
            <a:ext cx="4679091" cy="5993166"/>
            <a:chOff x="3587579" y="457200"/>
            <a:chExt cx="4679091" cy="5993166"/>
          </a:xfrm>
        </p:grpSpPr>
        <p:sp>
          <p:nvSpPr>
            <p:cNvPr id="9" name="Rectangle 8"/>
            <p:cNvSpPr/>
            <p:nvPr/>
          </p:nvSpPr>
          <p:spPr>
            <a:xfrm>
              <a:off x="6919784" y="457200"/>
              <a:ext cx="1346886" cy="345989"/>
            </a:xfrm>
            <a:prstGeom prst="rect">
              <a:avLst/>
            </a:prstGeom>
            <a:solidFill>
              <a:schemeClr val="accent6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600450" y="2036311"/>
              <a:ext cx="689404" cy="345989"/>
            </a:xfrm>
            <a:prstGeom prst="rect">
              <a:avLst/>
            </a:prstGeom>
            <a:solidFill>
              <a:schemeClr val="accent6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044263" y="1056737"/>
              <a:ext cx="1034364" cy="345989"/>
            </a:xfrm>
            <a:prstGeom prst="rect">
              <a:avLst/>
            </a:prstGeom>
            <a:solidFill>
              <a:schemeClr val="accent6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587579" y="854911"/>
              <a:ext cx="702275" cy="345989"/>
            </a:xfrm>
            <a:prstGeom prst="rect">
              <a:avLst/>
            </a:prstGeom>
            <a:solidFill>
              <a:schemeClr val="accent6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396162" y="6104377"/>
              <a:ext cx="351524" cy="345989"/>
            </a:xfrm>
            <a:prstGeom prst="rect">
              <a:avLst/>
            </a:prstGeom>
            <a:solidFill>
              <a:schemeClr val="accent6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61445" y="5887639"/>
              <a:ext cx="396961" cy="345989"/>
            </a:xfrm>
            <a:prstGeom prst="rect">
              <a:avLst/>
            </a:prstGeom>
            <a:solidFill>
              <a:schemeClr val="accent6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921968" y="5714645"/>
              <a:ext cx="344702" cy="345989"/>
            </a:xfrm>
            <a:prstGeom prst="rect">
              <a:avLst/>
            </a:prstGeom>
            <a:solidFill>
              <a:schemeClr val="accent6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982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might be changing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won’t see it in the media, but more and more, you can overhear truly mixed conversations</a:t>
            </a:r>
          </a:p>
        </p:txBody>
      </p:sp>
      <p:sp>
        <p:nvSpPr>
          <p:cNvPr id="4" name="AutoShape 2" descr="Résultats de recherche d'images pour « dead obies 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7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163" y="123240"/>
            <a:ext cx="10515600" cy="1325563"/>
          </a:xfrm>
        </p:spPr>
        <p:txBody>
          <a:bodyPr/>
          <a:lstStyle/>
          <a:p>
            <a:r>
              <a:rPr lang="en-US" dirty="0" smtClean="0"/>
              <a:t>Some strong negative reactions!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587" y="1103573"/>
            <a:ext cx="10515600" cy="4351338"/>
          </a:xfrm>
        </p:spPr>
        <p:txBody>
          <a:bodyPr/>
          <a:lstStyle/>
          <a:p>
            <a:r>
              <a:rPr lang="en-US" dirty="0" smtClean="0"/>
              <a:t>One side of the media reactions to Franglais lyrics</a:t>
            </a:r>
          </a:p>
          <a:p>
            <a:pPr lvl="1"/>
            <a:r>
              <a:rPr lang="en-US" dirty="0" smtClean="0"/>
              <a:t>about both </a:t>
            </a:r>
            <a:r>
              <a:rPr lang="en-US" dirty="0" err="1" smtClean="0"/>
              <a:t>joual</a:t>
            </a:r>
            <a:r>
              <a:rPr lang="en-US" dirty="0" smtClean="0"/>
              <a:t> (often-pejorative name for Montreal franglais) and chiac (often-pejorative name for New Brunswick franglais)</a:t>
            </a:r>
            <a:endParaRPr lang="en-US" dirty="0"/>
          </a:p>
        </p:txBody>
      </p:sp>
      <p:sp>
        <p:nvSpPr>
          <p:cNvPr id="4" name="AutoShape 2" descr="Résultats de recherche d'images pour « dead obies 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528276" y="5824243"/>
            <a:ext cx="2945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Lisa LeBlanc. Photo: Mari-Hélène Tremblay, </a:t>
            </a:r>
            <a:r>
              <a:rPr lang="en-US" i="1" dirty="0" smtClean="0"/>
              <a:t>Le Devoir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21635" t="33728" r="28366" b="46449"/>
          <a:stretch/>
        </p:blipFill>
        <p:spPr bwMode="auto">
          <a:xfrm rot="20820000">
            <a:off x="561042" y="3050767"/>
            <a:ext cx="2971800" cy="6381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3"/>
          <a:srcRect l="31250" t="30770" r="39102" b="61242"/>
          <a:stretch/>
        </p:blipFill>
        <p:spPr bwMode="auto">
          <a:xfrm rot="420000">
            <a:off x="3381246" y="3889472"/>
            <a:ext cx="1762125" cy="2571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4" name="Group 13"/>
          <p:cNvGrpSpPr/>
          <p:nvPr/>
        </p:nvGrpSpPr>
        <p:grpSpPr>
          <a:xfrm rot="21480000">
            <a:off x="276792" y="5399559"/>
            <a:ext cx="5067589" cy="701386"/>
            <a:chOff x="307975" y="4581525"/>
            <a:chExt cx="5067589" cy="701386"/>
          </a:xfrm>
        </p:grpSpPr>
        <p:pic>
          <p:nvPicPr>
            <p:cNvPr id="11" name="Picture 10"/>
            <p:cNvPicPr/>
            <p:nvPr/>
          </p:nvPicPr>
          <p:blipFill rotWithShape="1">
            <a:blip r:embed="rId4"/>
            <a:srcRect l="31836" t="65677" r="40115" b="29158"/>
            <a:stretch/>
          </p:blipFill>
          <p:spPr bwMode="auto">
            <a:xfrm>
              <a:off x="374073" y="4682836"/>
              <a:ext cx="5001491" cy="49876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07975" y="4581525"/>
              <a:ext cx="1254125" cy="3506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620693" y="4932218"/>
              <a:ext cx="3754871" cy="3506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749511" y="4618674"/>
              <a:ext cx="626053" cy="3135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 rot="300000">
            <a:off x="155575" y="4239476"/>
            <a:ext cx="5237018" cy="1017090"/>
            <a:chOff x="0" y="3773041"/>
            <a:chExt cx="5237018" cy="1017090"/>
          </a:xfrm>
        </p:grpSpPr>
        <p:pic>
          <p:nvPicPr>
            <p:cNvPr id="15" name="Picture 14"/>
            <p:cNvPicPr/>
            <p:nvPr/>
          </p:nvPicPr>
          <p:blipFill rotWithShape="1">
            <a:blip r:embed="rId5"/>
            <a:srcRect l="27884" t="75740" r="35096" b="14497"/>
            <a:stretch/>
          </p:blipFill>
          <p:spPr bwMode="auto">
            <a:xfrm>
              <a:off x="29441" y="3904034"/>
              <a:ext cx="5200650" cy="7429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0" y="3773041"/>
              <a:ext cx="3590925" cy="3992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9441" y="4390866"/>
              <a:ext cx="5207577" cy="3992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09900" y="4172306"/>
              <a:ext cx="2213264" cy="3910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787121" y="2755520"/>
            <a:ext cx="264754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franglais: the refinement of the colonized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09705" y="3991453"/>
            <a:ext cx="190627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the song of decline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5611" y="4880781"/>
            <a:ext cx="495910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…a formless and mediocre creole, babbling a non-language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79338" y="5845779"/>
            <a:ext cx="65619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the sub-language of handicapped beings on their way to assimilation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7" t="24444" r="9075" b="10494"/>
          <a:stretch/>
        </p:blipFill>
        <p:spPr>
          <a:xfrm>
            <a:off x="8528276" y="2286587"/>
            <a:ext cx="2919401" cy="344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43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politics is different in every case</a:t>
            </a:r>
          </a:p>
          <a:p>
            <a:pPr lvl="1"/>
            <a:r>
              <a:rPr lang="en-US" dirty="0" smtClean="0"/>
              <a:t>What’s the social and political status of each language? </a:t>
            </a:r>
          </a:p>
          <a:p>
            <a:pPr lvl="1"/>
            <a:r>
              <a:rPr lang="en-US" dirty="0" smtClean="0"/>
              <a:t>Who is code-mixing by and for?</a:t>
            </a:r>
          </a:p>
          <a:p>
            <a:pPr lvl="1"/>
            <a:r>
              <a:rPr lang="en-US" dirty="0" smtClean="0"/>
              <a:t>Who does it include and who does it exclude?</a:t>
            </a:r>
          </a:p>
          <a:p>
            <a:r>
              <a:rPr lang="en-US" dirty="0" smtClean="0"/>
              <a:t>But for myself, I’ll continue to dream in Taglish, Spanglish, and Franglais</a:t>
            </a:r>
          </a:p>
          <a:p>
            <a:pPr lvl="1"/>
            <a:r>
              <a:rPr lang="en-US" dirty="0" smtClean="0"/>
              <a:t>and I’ll be proud of our human ability to maintain open borders in our minds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44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77687"/>
            <a:ext cx="10515600" cy="579927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i="1" dirty="0" smtClean="0"/>
              <a:t>Philippine Inquirer</a:t>
            </a:r>
            <a:r>
              <a:rPr lang="en-US" dirty="0" smtClean="0"/>
              <a:t>, April 23, 2018. “Celebs get bitten by travel bug”, by Mary Ann Bautista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71" t="15797" r="36580" b="63768"/>
          <a:stretch/>
        </p:blipFill>
        <p:spPr>
          <a:xfrm>
            <a:off x="665921" y="457199"/>
            <a:ext cx="7397246" cy="19679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112" t="59710" r="37606" b="26377"/>
          <a:stretch/>
        </p:blipFill>
        <p:spPr>
          <a:xfrm>
            <a:off x="3400795" y="3076566"/>
            <a:ext cx="7162920" cy="1345687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838199" y="1099751"/>
            <a:ext cx="9548282" cy="3186401"/>
            <a:chOff x="838199" y="1099751"/>
            <a:chExt cx="9548282" cy="3186401"/>
          </a:xfrm>
        </p:grpSpPr>
        <p:sp>
          <p:nvSpPr>
            <p:cNvPr id="6" name="Rectangle 5"/>
            <p:cNvSpPr/>
            <p:nvPr/>
          </p:nvSpPr>
          <p:spPr>
            <a:xfrm>
              <a:off x="838200" y="1099751"/>
              <a:ext cx="6242222" cy="341422"/>
            </a:xfrm>
            <a:prstGeom prst="rect">
              <a:avLst/>
            </a:prstGeom>
            <a:solidFill>
              <a:srgbClr val="D58C2E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083143" y="1396727"/>
              <a:ext cx="2970771" cy="341422"/>
            </a:xfrm>
            <a:prstGeom prst="rect">
              <a:avLst/>
            </a:prstGeom>
            <a:solidFill>
              <a:srgbClr val="D58C2E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38199" y="1817661"/>
              <a:ext cx="6822989" cy="512976"/>
            </a:xfrm>
            <a:prstGeom prst="rect">
              <a:avLst/>
            </a:prstGeom>
            <a:solidFill>
              <a:srgbClr val="D58C2E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4902" y="3578698"/>
              <a:ext cx="2288060" cy="341422"/>
            </a:xfrm>
            <a:prstGeom prst="rect">
              <a:avLst/>
            </a:prstGeom>
            <a:solidFill>
              <a:srgbClr val="D58C2E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823886" y="3594083"/>
              <a:ext cx="1876168" cy="341422"/>
            </a:xfrm>
            <a:prstGeom prst="rect">
              <a:avLst/>
            </a:prstGeom>
            <a:solidFill>
              <a:srgbClr val="D58C2E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204254" y="3944730"/>
              <a:ext cx="4495800" cy="341422"/>
            </a:xfrm>
            <a:prstGeom prst="rect">
              <a:avLst/>
            </a:prstGeom>
            <a:solidFill>
              <a:srgbClr val="D58C2E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96870" y="1402440"/>
              <a:ext cx="801988" cy="341422"/>
            </a:xfrm>
            <a:prstGeom prst="rect">
              <a:avLst/>
            </a:prstGeom>
            <a:solidFill>
              <a:srgbClr val="D58C2E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291688" y="1392573"/>
              <a:ext cx="628993" cy="341422"/>
            </a:xfrm>
            <a:prstGeom prst="rect">
              <a:avLst/>
            </a:prstGeom>
            <a:solidFill>
              <a:srgbClr val="D58C2E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37657" y="1099751"/>
              <a:ext cx="628993" cy="341422"/>
            </a:xfrm>
            <a:prstGeom prst="rect">
              <a:avLst/>
            </a:prstGeom>
            <a:solidFill>
              <a:schemeClr val="accent2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38199" y="1437976"/>
              <a:ext cx="1244944" cy="341422"/>
            </a:xfrm>
            <a:prstGeom prst="rect">
              <a:avLst/>
            </a:prstGeom>
            <a:solidFill>
              <a:schemeClr val="accent2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025295" y="1392573"/>
              <a:ext cx="471575" cy="341422"/>
            </a:xfrm>
            <a:prstGeom prst="rect">
              <a:avLst/>
            </a:prstGeom>
            <a:solidFill>
              <a:schemeClr val="accent2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298856" y="1396303"/>
              <a:ext cx="992831" cy="341422"/>
            </a:xfrm>
            <a:prstGeom prst="rect">
              <a:avLst/>
            </a:prstGeom>
            <a:solidFill>
              <a:schemeClr val="accent2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494903" y="3935505"/>
              <a:ext cx="1559012" cy="341422"/>
            </a:xfrm>
            <a:prstGeom prst="rect">
              <a:avLst/>
            </a:prstGeom>
            <a:solidFill>
              <a:schemeClr val="accent2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700054" y="3578698"/>
              <a:ext cx="686427" cy="341422"/>
            </a:xfrm>
            <a:prstGeom prst="rect">
              <a:avLst/>
            </a:prstGeom>
            <a:solidFill>
              <a:schemeClr val="accent2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01670" y="3578698"/>
              <a:ext cx="2022216" cy="341422"/>
            </a:xfrm>
            <a:prstGeom prst="rect">
              <a:avLst/>
            </a:prstGeom>
            <a:solidFill>
              <a:schemeClr val="accent2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100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687" y="1343025"/>
            <a:ext cx="2824718" cy="426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8889"/>
          <a:stretch/>
        </p:blipFill>
        <p:spPr>
          <a:xfrm>
            <a:off x="6168189" y="352425"/>
            <a:ext cx="4903871" cy="6248400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6943726" y="940792"/>
            <a:ext cx="3762372" cy="5588596"/>
            <a:chOff x="6943726" y="940792"/>
            <a:chExt cx="3762372" cy="5588596"/>
          </a:xfrm>
        </p:grpSpPr>
        <p:sp>
          <p:nvSpPr>
            <p:cNvPr id="8" name="Rectangle 7"/>
            <p:cNvSpPr/>
            <p:nvPr/>
          </p:nvSpPr>
          <p:spPr>
            <a:xfrm>
              <a:off x="7005636" y="4354120"/>
              <a:ext cx="3490914" cy="163116"/>
            </a:xfrm>
            <a:prstGeom prst="rect">
              <a:avLst/>
            </a:prstGeom>
            <a:solidFill>
              <a:srgbClr val="97BE49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9286875" y="4121949"/>
              <a:ext cx="828674" cy="192879"/>
            </a:xfrm>
            <a:prstGeom prst="rect">
              <a:avLst/>
            </a:prstGeom>
            <a:solidFill>
              <a:srgbClr val="97BE49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672386" y="4162425"/>
              <a:ext cx="1081089" cy="147641"/>
            </a:xfrm>
            <a:prstGeom prst="rect">
              <a:avLst/>
            </a:prstGeom>
            <a:solidFill>
              <a:srgbClr val="97BE49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91374" y="4705353"/>
              <a:ext cx="2095501" cy="228599"/>
            </a:xfrm>
            <a:prstGeom prst="rect">
              <a:avLst/>
            </a:prstGeom>
            <a:solidFill>
              <a:srgbClr val="97BE49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553574" y="5343241"/>
              <a:ext cx="866773" cy="166973"/>
            </a:xfrm>
            <a:prstGeom prst="rect">
              <a:avLst/>
            </a:prstGeom>
            <a:solidFill>
              <a:srgbClr val="97BE49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038974" y="5557839"/>
              <a:ext cx="3381375" cy="190500"/>
            </a:xfrm>
            <a:prstGeom prst="rect">
              <a:avLst/>
            </a:prstGeom>
            <a:solidFill>
              <a:srgbClr val="97BE49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038975" y="5738814"/>
              <a:ext cx="2047876" cy="214312"/>
            </a:xfrm>
            <a:prstGeom prst="rect">
              <a:avLst/>
            </a:prstGeom>
            <a:solidFill>
              <a:srgbClr val="97BE49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191374" y="6176963"/>
              <a:ext cx="1428751" cy="171450"/>
            </a:xfrm>
            <a:prstGeom prst="rect">
              <a:avLst/>
            </a:prstGeom>
            <a:solidFill>
              <a:srgbClr val="97BE49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191375" y="6348413"/>
              <a:ext cx="3228975" cy="180975"/>
            </a:xfrm>
            <a:prstGeom prst="rect">
              <a:avLst/>
            </a:prstGeom>
            <a:solidFill>
              <a:srgbClr val="97BE49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038974" y="4945860"/>
              <a:ext cx="2790826" cy="183355"/>
            </a:xfrm>
            <a:prstGeom prst="rect">
              <a:avLst/>
            </a:prstGeom>
            <a:solidFill>
              <a:srgbClr val="97BE49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005636" y="4561290"/>
              <a:ext cx="481014" cy="180978"/>
            </a:xfrm>
            <a:prstGeom prst="rect">
              <a:avLst/>
            </a:prstGeom>
            <a:solidFill>
              <a:srgbClr val="97BE49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672386" y="1931981"/>
              <a:ext cx="1766889" cy="163844"/>
            </a:xfrm>
            <a:prstGeom prst="rect">
              <a:avLst/>
            </a:prstGeom>
            <a:solidFill>
              <a:srgbClr val="97BE49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725026" y="2533664"/>
              <a:ext cx="695322" cy="200025"/>
            </a:xfrm>
            <a:prstGeom prst="rect">
              <a:avLst/>
            </a:prstGeom>
            <a:solidFill>
              <a:srgbClr val="97BE49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943726" y="2714639"/>
              <a:ext cx="3590925" cy="202101"/>
            </a:xfrm>
            <a:prstGeom prst="rect">
              <a:avLst/>
            </a:prstGeom>
            <a:solidFill>
              <a:srgbClr val="97BE49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896350" y="2917036"/>
              <a:ext cx="1343026" cy="207768"/>
            </a:xfrm>
            <a:prstGeom prst="rect">
              <a:avLst/>
            </a:prstGeom>
            <a:solidFill>
              <a:srgbClr val="97BE49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972301" y="3599859"/>
              <a:ext cx="700085" cy="163711"/>
            </a:xfrm>
            <a:prstGeom prst="rect">
              <a:avLst/>
            </a:prstGeom>
            <a:solidFill>
              <a:srgbClr val="97BE49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246144" y="3357575"/>
              <a:ext cx="2955132" cy="194660"/>
            </a:xfrm>
            <a:prstGeom prst="rect">
              <a:avLst/>
            </a:prstGeom>
            <a:solidFill>
              <a:srgbClr val="97BE49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943726" y="3973121"/>
              <a:ext cx="2781300" cy="179789"/>
            </a:xfrm>
            <a:prstGeom prst="rect">
              <a:avLst/>
            </a:prstGeom>
            <a:solidFill>
              <a:srgbClr val="97BE49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72599" y="3733209"/>
              <a:ext cx="1162051" cy="192287"/>
            </a:xfrm>
            <a:prstGeom prst="rect">
              <a:avLst/>
            </a:prstGeom>
            <a:solidFill>
              <a:srgbClr val="97BE49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496550" y="3357574"/>
              <a:ext cx="209548" cy="166973"/>
            </a:xfrm>
            <a:prstGeom prst="rect">
              <a:avLst/>
            </a:prstGeom>
            <a:solidFill>
              <a:srgbClr val="97BE49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943726" y="3143263"/>
              <a:ext cx="885824" cy="211040"/>
            </a:xfrm>
            <a:prstGeom prst="rect">
              <a:avLst/>
            </a:prstGeom>
            <a:solidFill>
              <a:srgbClr val="97BE49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943726" y="1354668"/>
              <a:ext cx="638176" cy="171430"/>
            </a:xfrm>
            <a:prstGeom prst="rect">
              <a:avLst/>
            </a:prstGeom>
            <a:solidFill>
              <a:srgbClr val="97BE49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9086851" y="1119000"/>
              <a:ext cx="1152524" cy="204315"/>
            </a:xfrm>
            <a:prstGeom prst="rect">
              <a:avLst/>
            </a:prstGeom>
            <a:solidFill>
              <a:srgbClr val="97BE49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150303" y="940792"/>
              <a:ext cx="1049532" cy="212463"/>
            </a:xfrm>
            <a:prstGeom prst="rect">
              <a:avLst/>
            </a:prstGeom>
            <a:solidFill>
              <a:schemeClr val="accent6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150302" y="1140070"/>
              <a:ext cx="1284083" cy="203786"/>
            </a:xfrm>
            <a:prstGeom prst="rect">
              <a:avLst/>
            </a:prstGeom>
            <a:solidFill>
              <a:schemeClr val="accent6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286626" y="2146717"/>
              <a:ext cx="619124" cy="205002"/>
            </a:xfrm>
            <a:prstGeom prst="rect">
              <a:avLst/>
            </a:prstGeom>
            <a:solidFill>
              <a:schemeClr val="accent6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239374" y="1094739"/>
              <a:ext cx="383977" cy="211036"/>
            </a:xfrm>
            <a:prstGeom prst="rect">
              <a:avLst/>
            </a:prstGeom>
            <a:solidFill>
              <a:schemeClr val="accent6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0201275" y="3333763"/>
              <a:ext cx="305989" cy="190784"/>
            </a:xfrm>
            <a:prstGeom prst="rect">
              <a:avLst/>
            </a:prstGeom>
            <a:solidFill>
              <a:schemeClr val="accent6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227096" y="2960794"/>
              <a:ext cx="1669254" cy="191988"/>
            </a:xfrm>
            <a:prstGeom prst="rect">
              <a:avLst/>
            </a:prstGeom>
            <a:solidFill>
              <a:schemeClr val="accent6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985398" y="5114926"/>
              <a:ext cx="1168002" cy="228887"/>
            </a:xfrm>
            <a:prstGeom prst="rect">
              <a:avLst/>
            </a:prstGeom>
            <a:solidFill>
              <a:schemeClr val="accent6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9817299" y="4924709"/>
              <a:ext cx="844152" cy="189414"/>
            </a:xfrm>
            <a:prstGeom prst="rect">
              <a:avLst/>
            </a:prstGeom>
            <a:solidFill>
              <a:schemeClr val="accent6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246145" y="5383412"/>
              <a:ext cx="844152" cy="189414"/>
            </a:xfrm>
            <a:prstGeom prst="rect">
              <a:avLst/>
            </a:prstGeom>
            <a:solidFill>
              <a:schemeClr val="accent6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239001" y="5929313"/>
              <a:ext cx="1847850" cy="222752"/>
            </a:xfrm>
            <a:prstGeom prst="rect">
              <a:avLst/>
            </a:prstGeom>
            <a:solidFill>
              <a:schemeClr val="accent6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239001" y="3733209"/>
              <a:ext cx="1381124" cy="199427"/>
            </a:xfrm>
            <a:prstGeom prst="rect">
              <a:avLst/>
            </a:prstGeom>
            <a:solidFill>
              <a:schemeClr val="accent6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309249" y="4143100"/>
              <a:ext cx="363137" cy="190784"/>
            </a:xfrm>
            <a:prstGeom prst="rect">
              <a:avLst/>
            </a:prstGeom>
            <a:solidFill>
              <a:schemeClr val="accent6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8753475" y="4124044"/>
              <a:ext cx="419100" cy="182451"/>
            </a:xfrm>
            <a:prstGeom prst="rect">
              <a:avLst/>
            </a:prstGeom>
            <a:solidFill>
              <a:schemeClr val="accent6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9271396" y="4718446"/>
              <a:ext cx="1225153" cy="186268"/>
            </a:xfrm>
            <a:prstGeom prst="rect">
              <a:avLst/>
            </a:prstGeom>
            <a:solidFill>
              <a:schemeClr val="accent6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483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18623" t="22917" r="20416" b="22361"/>
          <a:stretch/>
        </p:blipFill>
        <p:spPr>
          <a:xfrm>
            <a:off x="6076949" y="1554566"/>
            <a:ext cx="5829301" cy="375285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07773"/>
            <a:ext cx="11096625" cy="1135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It’s a lot harder to find Taglish in “serious” news stories or novels</a:t>
            </a:r>
          </a:p>
          <a:p>
            <a:pPr marL="0" indent="0">
              <a:buNone/>
            </a:pPr>
            <a:r>
              <a:rPr lang="en-US" dirty="0" smtClean="0"/>
              <a:t>(scare quotes because women’s popular fiction is serious too…)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008" t="18559" r="37967" b="36667"/>
          <a:stretch/>
        </p:blipFill>
        <p:spPr>
          <a:xfrm>
            <a:off x="377340" y="2514269"/>
            <a:ext cx="5166210" cy="31372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491" y="5962587"/>
            <a:ext cx="7018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Philippine Inquirer</a:t>
            </a:r>
            <a:r>
              <a:rPr lang="en-US" dirty="0" smtClean="0"/>
              <a:t>, April 23, 2018. “Arresting ICC prosecutor could get </a:t>
            </a:r>
            <a:r>
              <a:rPr lang="en-US" dirty="0" err="1" smtClean="0"/>
              <a:t>Duterte</a:t>
            </a:r>
            <a:r>
              <a:rPr lang="en-US" dirty="0" smtClean="0"/>
              <a:t> in more legal trouble, says lawyer</a:t>
            </a:r>
            <a:r>
              <a:rPr lang="en-US" i="1" dirty="0" smtClean="0"/>
              <a:t>” </a:t>
            </a:r>
            <a:r>
              <a:rPr lang="en-US" dirty="0" smtClean="0"/>
              <a:t>by Rosalie O. </a:t>
            </a:r>
            <a:r>
              <a:rPr lang="en-US" dirty="0" err="1" smtClean="0"/>
              <a:t>Obatayo</a:t>
            </a: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523874" y="2590800"/>
            <a:ext cx="5019675" cy="2971800"/>
          </a:xfrm>
          <a:prstGeom prst="rect">
            <a:avLst/>
          </a:prstGeom>
          <a:solidFill>
            <a:srgbClr val="D58C2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86474" y="5384238"/>
            <a:ext cx="6326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Pinoy</a:t>
            </a:r>
            <a:r>
              <a:rPr lang="en-US" i="1" dirty="0" smtClean="0"/>
              <a:t> Weekly</a:t>
            </a:r>
            <a:r>
              <a:rPr lang="en-US" dirty="0" smtClean="0"/>
              <a:t>, March 25, 2018. “</a:t>
            </a:r>
            <a:r>
              <a:rPr lang="en-US" dirty="0" err="1" smtClean="0"/>
              <a:t>Buhay</a:t>
            </a:r>
            <a:r>
              <a:rPr lang="en-US" dirty="0" smtClean="0"/>
              <a:t> at </a:t>
            </a:r>
            <a:r>
              <a:rPr lang="en-US" dirty="0" err="1" smtClean="0"/>
              <a:t>pagpupunyagi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plastikan</a:t>
            </a:r>
            <a:r>
              <a:rPr lang="en-US" i="1" dirty="0" smtClean="0"/>
              <a:t>” </a:t>
            </a:r>
            <a:r>
              <a:rPr lang="en-US" dirty="0" smtClean="0"/>
              <a:t>by </a:t>
            </a:r>
            <a:r>
              <a:rPr lang="en-US" dirty="0" err="1" smtClean="0"/>
              <a:t>Iya</a:t>
            </a:r>
            <a:r>
              <a:rPr lang="en-US" dirty="0" smtClean="0"/>
              <a:t> Espiritu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162675" y="1649816"/>
            <a:ext cx="5772150" cy="3608475"/>
            <a:chOff x="6162675" y="1649816"/>
            <a:chExt cx="5772150" cy="3608475"/>
          </a:xfrm>
        </p:grpSpPr>
        <p:sp>
          <p:nvSpPr>
            <p:cNvPr id="11" name="Rectangle 10"/>
            <p:cNvSpPr/>
            <p:nvPr/>
          </p:nvSpPr>
          <p:spPr>
            <a:xfrm>
              <a:off x="6162675" y="1649816"/>
              <a:ext cx="5772150" cy="3608475"/>
            </a:xfrm>
            <a:prstGeom prst="rect">
              <a:avLst/>
            </a:prstGeom>
            <a:solidFill>
              <a:schemeClr val="accent2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429749" y="2514269"/>
              <a:ext cx="500061" cy="221098"/>
            </a:xfrm>
            <a:prstGeom prst="rect">
              <a:avLst/>
            </a:prstGeom>
            <a:solidFill>
              <a:srgbClr val="D58C2E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62675" y="3124200"/>
              <a:ext cx="828675" cy="187486"/>
            </a:xfrm>
            <a:prstGeom prst="rect">
              <a:avLst/>
            </a:prstGeom>
            <a:solidFill>
              <a:srgbClr val="D58C2E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4426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98222"/>
            <a:ext cx="11172825" cy="1125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Even in a literary novel nominated for Filipino Readers’ Choice Award for “Fiction in Filipino/Taglish”, dialog is rather segregated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5" r="20947"/>
          <a:stretch/>
        </p:blipFill>
        <p:spPr>
          <a:xfrm>
            <a:off x="351627" y="1703357"/>
            <a:ext cx="2267748" cy="38608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7774"/>
          <a:stretch/>
        </p:blipFill>
        <p:spPr>
          <a:xfrm>
            <a:off x="6600061" y="1005217"/>
            <a:ext cx="3946070" cy="55983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-485" t="8334" r="485" b="2916"/>
          <a:stretch/>
        </p:blipFill>
        <p:spPr>
          <a:xfrm>
            <a:off x="2780535" y="1005217"/>
            <a:ext cx="3658366" cy="5671806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6634583" y="1023904"/>
            <a:ext cx="3574420" cy="3957671"/>
            <a:chOff x="6634583" y="1023904"/>
            <a:chExt cx="3574420" cy="3957671"/>
          </a:xfrm>
        </p:grpSpPr>
        <p:sp>
          <p:nvSpPr>
            <p:cNvPr id="17" name="Rectangle 16"/>
            <p:cNvSpPr/>
            <p:nvPr/>
          </p:nvSpPr>
          <p:spPr>
            <a:xfrm>
              <a:off x="9573213" y="1478897"/>
              <a:ext cx="635790" cy="206337"/>
            </a:xfrm>
            <a:prstGeom prst="rect">
              <a:avLst/>
            </a:prstGeom>
            <a:solidFill>
              <a:schemeClr val="accent6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394981" y="4789209"/>
              <a:ext cx="669722" cy="192366"/>
            </a:xfrm>
            <a:prstGeom prst="rect">
              <a:avLst/>
            </a:prstGeom>
            <a:solidFill>
              <a:schemeClr val="accent6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933020" y="4752975"/>
              <a:ext cx="448856" cy="210381"/>
            </a:xfrm>
            <a:prstGeom prst="rect">
              <a:avLst/>
            </a:prstGeom>
            <a:solidFill>
              <a:schemeClr val="accent2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634583" y="1663194"/>
              <a:ext cx="3574419" cy="194321"/>
            </a:xfrm>
            <a:prstGeom prst="rect">
              <a:avLst/>
            </a:prstGeom>
            <a:solidFill>
              <a:schemeClr val="accent2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124357" y="1476375"/>
              <a:ext cx="448856" cy="210381"/>
            </a:xfrm>
            <a:prstGeom prst="rect">
              <a:avLst/>
            </a:prstGeom>
            <a:solidFill>
              <a:schemeClr val="accent2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962411" y="1023904"/>
              <a:ext cx="2538774" cy="207612"/>
            </a:xfrm>
            <a:prstGeom prst="rect">
              <a:avLst/>
            </a:prstGeom>
            <a:solidFill>
              <a:schemeClr val="accent2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959725" y="2333807"/>
              <a:ext cx="2236659" cy="182039"/>
            </a:xfrm>
            <a:prstGeom prst="rect">
              <a:avLst/>
            </a:prstGeom>
            <a:solidFill>
              <a:schemeClr val="accent2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33020" y="4332009"/>
              <a:ext cx="1284082" cy="201475"/>
            </a:xfrm>
            <a:prstGeom prst="rect">
              <a:avLst/>
            </a:prstGeom>
            <a:solidFill>
              <a:schemeClr val="accent2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933019" y="4580694"/>
              <a:ext cx="2872965" cy="183052"/>
            </a:xfrm>
            <a:prstGeom prst="rect">
              <a:avLst/>
            </a:prstGeom>
            <a:solidFill>
              <a:schemeClr val="accent2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048211" y="4789209"/>
              <a:ext cx="1300574" cy="192162"/>
            </a:xfrm>
            <a:prstGeom prst="rect">
              <a:avLst/>
            </a:prstGeom>
            <a:solidFill>
              <a:schemeClr val="accent2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634584" y="1904726"/>
              <a:ext cx="2214142" cy="209094"/>
            </a:xfrm>
            <a:prstGeom prst="rect">
              <a:avLst/>
            </a:prstGeom>
            <a:solidFill>
              <a:schemeClr val="accent2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864052" y="1014231"/>
            <a:ext cx="3241474" cy="5481819"/>
            <a:chOff x="2864052" y="1014231"/>
            <a:chExt cx="3241474" cy="5481819"/>
          </a:xfrm>
        </p:grpSpPr>
        <p:sp>
          <p:nvSpPr>
            <p:cNvPr id="20" name="Rectangle 19"/>
            <p:cNvSpPr/>
            <p:nvPr/>
          </p:nvSpPr>
          <p:spPr>
            <a:xfrm>
              <a:off x="2864052" y="1213596"/>
              <a:ext cx="448440" cy="160091"/>
            </a:xfrm>
            <a:prstGeom prst="rect">
              <a:avLst/>
            </a:prstGeom>
            <a:solidFill>
              <a:schemeClr val="accent6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885400" y="1396658"/>
              <a:ext cx="1048425" cy="185408"/>
            </a:xfrm>
            <a:prstGeom prst="rect">
              <a:avLst/>
            </a:prstGeom>
            <a:solidFill>
              <a:schemeClr val="accent6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88272" y="6362700"/>
              <a:ext cx="1321803" cy="133350"/>
            </a:xfrm>
            <a:prstGeom prst="rect">
              <a:avLst/>
            </a:prstGeom>
            <a:solidFill>
              <a:schemeClr val="accent6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885400" y="3000375"/>
              <a:ext cx="1848525" cy="180975"/>
            </a:xfrm>
            <a:prstGeom prst="rect">
              <a:avLst/>
            </a:prstGeom>
            <a:solidFill>
              <a:schemeClr val="accent6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147712" y="1177711"/>
              <a:ext cx="957814" cy="182402"/>
            </a:xfrm>
            <a:prstGeom prst="rect">
              <a:avLst/>
            </a:prstGeom>
            <a:solidFill>
              <a:schemeClr val="accent6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199680" y="1014231"/>
              <a:ext cx="2905845" cy="163227"/>
            </a:xfrm>
            <a:prstGeom prst="rect">
              <a:avLst/>
            </a:prstGeom>
            <a:solidFill>
              <a:schemeClr val="accent6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47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I want to push against the idea that mixed languages are not serious, not correct, not valuable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40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do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i="1" dirty="0" smtClean="0"/>
              <a:t>Le mot </a:t>
            </a:r>
            <a:r>
              <a:rPr lang="en-US" sz="3200" i="1" dirty="0" err="1" smtClean="0"/>
              <a:t>juste</a:t>
            </a:r>
            <a:endParaRPr lang="en-US" sz="3200" i="1" dirty="0" smtClean="0"/>
          </a:p>
          <a:p>
            <a:endParaRPr lang="en-US" i="1" dirty="0"/>
          </a:p>
          <a:p>
            <a:pPr marL="0" indent="0">
              <a:buNone/>
            </a:pPr>
            <a:r>
              <a:rPr lang="en-US" dirty="0" smtClean="0"/>
              <a:t>Overheard in New York City: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chemeClr val="accent6"/>
                </a:solidFill>
              </a:rPr>
              <a:t>Because her sister’s coming to pick her up at two o’clock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daw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2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do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Just because?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 smtClean="0"/>
              <a:t>A Nuyorican Spanglish example:</a:t>
            </a:r>
          </a:p>
          <a:p>
            <a:pPr marL="457200" lvl="1" indent="0">
              <a:buNone/>
            </a:pPr>
            <a:r>
              <a:rPr lang="en-US" sz="2800" dirty="0" smtClean="0">
                <a:solidFill>
                  <a:schemeClr val="accent6"/>
                </a:solidFill>
              </a:rPr>
              <a:t>But I used to eat the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chemeClr val="accent3"/>
                </a:solidFill>
              </a:rPr>
              <a:t>bofe</a:t>
            </a:r>
            <a:r>
              <a:rPr lang="en-US" sz="2800" dirty="0" smtClean="0">
                <a:solidFill>
                  <a:schemeClr val="accent3"/>
                </a:solidFill>
              </a:rPr>
              <a:t>,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6"/>
                </a:solidFill>
              </a:rPr>
              <a:t>the brain.  And then they stopped selling it because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chemeClr val="accent3"/>
                </a:solidFill>
              </a:rPr>
              <a:t>tenían</a:t>
            </a:r>
            <a:r>
              <a:rPr lang="en-US" sz="2800" dirty="0" smtClean="0">
                <a:solidFill>
                  <a:schemeClr val="accent3"/>
                </a:solidFill>
              </a:rPr>
              <a:t>, </a:t>
            </a:r>
            <a:r>
              <a:rPr lang="en-US" sz="2800" dirty="0" err="1" smtClean="0">
                <a:solidFill>
                  <a:schemeClr val="accent3"/>
                </a:solidFill>
              </a:rPr>
              <a:t>este</a:t>
            </a:r>
            <a:r>
              <a:rPr lang="en-US" sz="2800" dirty="0" smtClean="0">
                <a:solidFill>
                  <a:schemeClr val="accent3"/>
                </a:solidFill>
              </a:rPr>
              <a:t>, le </a:t>
            </a:r>
            <a:r>
              <a:rPr lang="en-US" sz="2800" dirty="0" err="1" smtClean="0">
                <a:solidFill>
                  <a:schemeClr val="accent3"/>
                </a:solidFill>
              </a:rPr>
              <a:t>encontraron</a:t>
            </a:r>
            <a:r>
              <a:rPr lang="en-US" sz="2800" dirty="0" smtClean="0">
                <a:solidFill>
                  <a:schemeClr val="accent3"/>
                </a:solidFill>
              </a:rPr>
              <a:t> que </a:t>
            </a:r>
            <a:r>
              <a:rPr lang="en-US" sz="2800" dirty="0" err="1" smtClean="0">
                <a:solidFill>
                  <a:schemeClr val="accent3"/>
                </a:solidFill>
              </a:rPr>
              <a:t>tenía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6"/>
                </a:solidFill>
              </a:rPr>
              <a:t>worms. I used to make some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chemeClr val="accent3"/>
                </a:solidFill>
              </a:rPr>
              <a:t>bofe</a:t>
            </a:r>
            <a:r>
              <a:rPr lang="en-US" sz="2800" dirty="0" smtClean="0">
                <a:solidFill>
                  <a:schemeClr val="accent3"/>
                </a:solidFill>
              </a:rPr>
              <a:t>! </a:t>
            </a:r>
            <a:r>
              <a:rPr lang="en-US" sz="2800" dirty="0" err="1" smtClean="0">
                <a:solidFill>
                  <a:schemeClr val="accent3"/>
                </a:solidFill>
              </a:rPr>
              <a:t>Después</a:t>
            </a:r>
            <a:r>
              <a:rPr lang="en-US" sz="2800" dirty="0" smtClean="0">
                <a:solidFill>
                  <a:schemeClr val="accent3"/>
                </a:solidFill>
              </a:rPr>
              <a:t> </a:t>
            </a:r>
            <a:r>
              <a:rPr lang="en-US" sz="2800" dirty="0" err="1" smtClean="0">
                <a:solidFill>
                  <a:schemeClr val="accent3"/>
                </a:solidFill>
              </a:rPr>
              <a:t>yo</a:t>
            </a:r>
            <a:r>
              <a:rPr lang="en-US" sz="2800" dirty="0" smtClean="0">
                <a:solidFill>
                  <a:schemeClr val="accent3"/>
                </a:solidFill>
              </a:rPr>
              <a:t> </a:t>
            </a:r>
            <a:r>
              <a:rPr lang="en-US" sz="2800" dirty="0" err="1" smtClean="0">
                <a:solidFill>
                  <a:schemeClr val="accent3"/>
                </a:solidFill>
              </a:rPr>
              <a:t>hacía</a:t>
            </a:r>
            <a:r>
              <a:rPr lang="en-US" sz="2800" dirty="0" smtClean="0">
                <a:solidFill>
                  <a:schemeClr val="accent3"/>
                </a:solidFill>
              </a:rPr>
              <a:t> </a:t>
            </a:r>
            <a:r>
              <a:rPr lang="en-US" sz="2800" dirty="0" err="1" smtClean="0">
                <a:solidFill>
                  <a:schemeClr val="accent3"/>
                </a:solidFill>
              </a:rPr>
              <a:t>uno</a:t>
            </a:r>
            <a:r>
              <a:rPr lang="en-US" sz="2800" dirty="0" smtClean="0">
                <a:solidFill>
                  <a:schemeClr val="accent3"/>
                </a:solidFill>
              </a:rPr>
              <a:t> </a:t>
            </a:r>
            <a:r>
              <a:rPr lang="en-US" sz="2800" dirty="0" err="1" smtClean="0">
                <a:solidFill>
                  <a:schemeClr val="accent3"/>
                </a:solidFill>
              </a:rPr>
              <a:t>d’esos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6"/>
                </a:solidFill>
              </a:rPr>
              <a:t>concoctions: the garlic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3"/>
                </a:solidFill>
              </a:rPr>
              <a:t>con </a:t>
            </a:r>
            <a:r>
              <a:rPr lang="en-US" sz="2800" dirty="0" err="1" smtClean="0">
                <a:solidFill>
                  <a:schemeClr val="accent3"/>
                </a:solidFill>
              </a:rPr>
              <a:t>cebolla</a:t>
            </a:r>
            <a:r>
              <a:rPr lang="en-US" sz="2800" dirty="0" smtClean="0">
                <a:solidFill>
                  <a:schemeClr val="accent3"/>
                </a:solidFill>
              </a:rPr>
              <a:t>, y </a:t>
            </a:r>
            <a:r>
              <a:rPr lang="en-US" sz="2800" dirty="0" err="1" smtClean="0">
                <a:solidFill>
                  <a:schemeClr val="accent3"/>
                </a:solidFill>
              </a:rPr>
              <a:t>hacía</a:t>
            </a:r>
            <a:r>
              <a:rPr lang="en-US" sz="2800" dirty="0" smtClean="0">
                <a:solidFill>
                  <a:schemeClr val="accent3"/>
                </a:solidFill>
              </a:rPr>
              <a:t> un mojo, y </a:t>
            </a:r>
            <a:r>
              <a:rPr lang="en-US" sz="2800" dirty="0" err="1" smtClean="0">
                <a:solidFill>
                  <a:schemeClr val="accent3"/>
                </a:solidFill>
              </a:rPr>
              <a:t>yo</a:t>
            </a:r>
            <a:r>
              <a:rPr lang="en-US" sz="2800" dirty="0" smtClean="0">
                <a:solidFill>
                  <a:schemeClr val="accent3"/>
                </a:solidFill>
              </a:rPr>
              <a:t> </a:t>
            </a:r>
            <a:r>
              <a:rPr lang="en-US" sz="2800" dirty="0" err="1" smtClean="0">
                <a:solidFill>
                  <a:schemeClr val="accent3"/>
                </a:solidFill>
              </a:rPr>
              <a:t>dejaba</a:t>
            </a:r>
            <a:r>
              <a:rPr lang="en-US" sz="2800" dirty="0" smtClean="0">
                <a:solidFill>
                  <a:schemeClr val="accent3"/>
                </a:solidFill>
              </a:rPr>
              <a:t> que se curare </a:t>
            </a:r>
            <a:r>
              <a:rPr lang="en-US" sz="2800" dirty="0" err="1" smtClean="0">
                <a:solidFill>
                  <a:schemeClr val="accent3"/>
                </a:solidFill>
              </a:rPr>
              <a:t>eso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6"/>
                </a:solidFill>
              </a:rPr>
              <a:t>for a couple of hours.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2385" y="5576798"/>
            <a:ext cx="11602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from Shana </a:t>
            </a:r>
            <a:r>
              <a:rPr lang="en-US" sz="2400" dirty="0" err="1" smtClean="0"/>
              <a:t>Poplack</a:t>
            </a:r>
            <a:r>
              <a:rPr lang="en-US" sz="2400" dirty="0"/>
              <a:t> </a:t>
            </a:r>
            <a:r>
              <a:rPr lang="en-US" sz="2400" dirty="0" smtClean="0"/>
              <a:t>.  1988. “Contrasting patterns of code-switching in two communities”.  In Monica Heller (ed.), </a:t>
            </a:r>
            <a:r>
              <a:rPr lang="en-US" sz="2400" i="1" dirty="0" smtClean="0"/>
              <a:t>Codeswitching: anthropological and sociolinguistic perspectives</a:t>
            </a:r>
            <a:r>
              <a:rPr lang="en-US" sz="2400" dirty="0" smtClean="0"/>
              <a:t>.  </a:t>
            </a:r>
            <a:r>
              <a:rPr lang="en-US" sz="2400" dirty="0" err="1" smtClean="0"/>
              <a:t>Waltery</a:t>
            </a:r>
            <a:r>
              <a:rPr lang="en-US" sz="2400" dirty="0" smtClean="0"/>
              <a:t> de Gruyter.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34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do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Just because?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dirty="0" smtClean="0"/>
              <a:t>There’s a lot more to it (e.g., Monica Heller, Ana Celia </a:t>
            </a:r>
            <a:r>
              <a:rPr lang="en-US" dirty="0" err="1" smtClean="0"/>
              <a:t>Zentella</a:t>
            </a:r>
            <a:r>
              <a:rPr lang="en-US" dirty="0" smtClean="0"/>
              <a:t>, </a:t>
            </a:r>
            <a:r>
              <a:rPr lang="en-US" dirty="0" err="1" smtClean="0"/>
              <a:t>Lucía</a:t>
            </a:r>
            <a:r>
              <a:rPr lang="en-US" dirty="0" smtClean="0"/>
              <a:t> </a:t>
            </a:r>
            <a:r>
              <a:rPr lang="en-US" dirty="0" err="1" smtClean="0"/>
              <a:t>Elías</a:t>
            </a:r>
            <a:r>
              <a:rPr lang="en-US" dirty="0" smtClean="0"/>
              <a:t>-Olivares, and many, many others)</a:t>
            </a:r>
            <a:endParaRPr lang="en-US" dirty="0"/>
          </a:p>
          <a:p>
            <a:r>
              <a:rPr lang="en-US" dirty="0" smtClean="0"/>
              <a:t>marking identity</a:t>
            </a:r>
          </a:p>
          <a:p>
            <a:r>
              <a:rPr lang="en-US" dirty="0" smtClean="0"/>
              <a:t>reinforcing group solidarity</a:t>
            </a:r>
          </a:p>
          <a:p>
            <a:r>
              <a:rPr lang="en-US" dirty="0" smtClean="0"/>
              <a:t>avoid showing off ability in one or the other language</a:t>
            </a:r>
          </a:p>
          <a:p>
            <a:r>
              <a:rPr lang="en-US" dirty="0" smtClean="0"/>
              <a:t>exploiting or challenging languages’ power associations, e.g. in the workplace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09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887</TotalTime>
  <Words>845</Words>
  <Application>Microsoft Office PowerPoint</Application>
  <PresentationFormat>Widescreen</PresentationFormat>
  <Paragraphs>99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ＭＳ Ｐゴシック</vt:lpstr>
      <vt:lpstr>Arial</vt:lpstr>
      <vt:lpstr>Arial Narrow</vt:lpstr>
      <vt:lpstr>Calibri</vt:lpstr>
      <vt:lpstr>Calibri Light</vt:lpstr>
      <vt:lpstr>Wingdings</vt:lpstr>
      <vt:lpstr>Office Theme</vt:lpstr>
      <vt:lpstr>Dreaming in Taglish?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do we do it?</vt:lpstr>
      <vt:lpstr>Why do we do it?</vt:lpstr>
      <vt:lpstr>Why do we do it?</vt:lpstr>
      <vt:lpstr>Why do we do it?</vt:lpstr>
      <vt:lpstr>Why do we do it?</vt:lpstr>
      <vt:lpstr>Why do we do it?</vt:lpstr>
      <vt:lpstr>The linguistics of code-switching</vt:lpstr>
      <vt:lpstr>Franglais = français + anglais</vt:lpstr>
      <vt:lpstr>Franglais: it’s no Taglish!</vt:lpstr>
      <vt:lpstr>PowerPoint Presentation</vt:lpstr>
      <vt:lpstr>Things might be changing</vt:lpstr>
      <vt:lpstr>Some strong negative reactions!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Dreaming in Taglish?</dc:title>
  <dc:creator>Kie</dc:creator>
  <cp:lastModifiedBy>Zuraw, Kie</cp:lastModifiedBy>
  <cp:revision>99</cp:revision>
  <dcterms:created xsi:type="dcterms:W3CDTF">2018-04-22T17:27:08Z</dcterms:created>
  <dcterms:modified xsi:type="dcterms:W3CDTF">2018-04-30T18:23:27Z</dcterms:modified>
</cp:coreProperties>
</file>